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  <p:embeddedFont>
      <p:font typeface="Roboto Mono"/>
      <p:regular r:id="rId41"/>
      <p:bold r:id="rId42"/>
      <p:italic r:id="rId43"/>
      <p:boldItalic r:id="rId44"/>
    </p:embeddedFont>
    <p:embeddedFont>
      <p:font typeface="DM Sans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5.xml"/><Relationship Id="rId42" Type="http://schemas.openxmlformats.org/officeDocument/2006/relationships/font" Target="fonts/RobotoMono-bold.fntdata"/><Relationship Id="rId41" Type="http://schemas.openxmlformats.org/officeDocument/2006/relationships/font" Target="fonts/RobotoMono-regular.fntdata"/><Relationship Id="rId22" Type="http://schemas.openxmlformats.org/officeDocument/2006/relationships/slide" Target="slides/slide17.xml"/><Relationship Id="rId44" Type="http://schemas.openxmlformats.org/officeDocument/2006/relationships/font" Target="fonts/RobotoMono-boldItalic.fntdata"/><Relationship Id="rId21" Type="http://schemas.openxmlformats.org/officeDocument/2006/relationships/slide" Target="slides/slide16.xml"/><Relationship Id="rId43" Type="http://schemas.openxmlformats.org/officeDocument/2006/relationships/font" Target="fonts/RobotoMono-italic.fntdata"/><Relationship Id="rId24" Type="http://schemas.openxmlformats.org/officeDocument/2006/relationships/slide" Target="slides/slide19.xml"/><Relationship Id="rId46" Type="http://schemas.openxmlformats.org/officeDocument/2006/relationships/font" Target="fonts/DMSans-bold.fntdata"/><Relationship Id="rId23" Type="http://schemas.openxmlformats.org/officeDocument/2006/relationships/slide" Target="slides/slide18.xml"/><Relationship Id="rId45" Type="http://schemas.openxmlformats.org/officeDocument/2006/relationships/font" Target="fonts/DM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DMSans-boldItalic.fntdata"/><Relationship Id="rId25" Type="http://schemas.openxmlformats.org/officeDocument/2006/relationships/slide" Target="slides/slide20.xml"/><Relationship Id="rId47" Type="http://schemas.openxmlformats.org/officeDocument/2006/relationships/font" Target="fonts/DMSans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-italic.fntdata"/><Relationship Id="rId16" Type="http://schemas.openxmlformats.org/officeDocument/2006/relationships/slide" Target="slides/slide11.xml"/><Relationship Id="rId38" Type="http://schemas.openxmlformats.org/officeDocument/2006/relationships/font" Target="fonts/Robo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faa6f90c2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faa6f90c2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faa6f90c27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faa6f90c27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Examples: modeling physical phenomena, approximating functions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faa6f90c27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faa6f90c27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Examples: modeling physical phenomena, approximating functions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aa6f90c27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aa6f90c27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Fill in with notebook screenshots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e9caf7598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e9caf7598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Fill in with notebook screenshots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faa6f90c2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faa6f90c2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87c6d757f7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87c6d757f7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87c6d757f7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87c6d757f7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faa6f90c2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faa6f90c2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7d68b0135c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7d68b0135c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05c6939d6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05c6939d6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ede51518f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ede51518f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ede51518f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ede51518f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ede51518f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ede51518f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Cyclical graphic depicting how ML models are trained: Image -&gt; Computer Program -&gt; Answer -&gt; Evaluate how wrong answer is -&gt; Adjust computer program to reduce error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ede51518f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ede51518f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e9caf759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e9caf759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Fill in with categorical cross entropy function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2aeff21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2aeff21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019503d31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019503d31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Examples: modeling physical phenomena, approximating functions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f82aeff21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f82aeff21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82aeff21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82aeff21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f82aeff21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f82aeff21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64131b5b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64131b5b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05c6939d6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05c6939d6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77dc22cae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77dc22cae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05c6939d6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05c6939d6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faa6f90c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faa6f90c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7d68b0135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7d68b0135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88a14e1c1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88a14e1c1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aa6f90c27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aa6f90c2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faa6f90c27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faa6f90c27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Examples: modeling physical phenomena, approximating functions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0" y="20045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b="1"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26817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"/>
          <p:cNvSpPr/>
          <p:nvPr/>
        </p:nvSpPr>
        <p:spPr>
          <a:xfrm>
            <a:off x="171225" y="4458575"/>
            <a:ext cx="6840600" cy="54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8098816">
            <a:off x="247656" y="484685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8098816">
            <a:off x="-311234" y="429821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 rot="8098816">
            <a:off x="1344936" y="484685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 rot="8098816">
            <a:off x="793630" y="429821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 rot="8098816">
            <a:off x="2385380" y="484684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 rot="8098816">
            <a:off x="6643949" y="22945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 rot="8098816">
            <a:off x="6092643" y="-31918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 rot="8098816">
            <a:off x="7741226" y="22945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 rot="8098816">
            <a:off x="8289866" y="-31918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 rot="8098816">
            <a:off x="8292516" y="77809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 rot="8098816">
            <a:off x="7191264" y="-31917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 rot="8098816">
            <a:off x="8838491" y="22944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 txBox="1"/>
          <p:nvPr/>
        </p:nvSpPr>
        <p:spPr>
          <a:xfrm>
            <a:off x="259950" y="223400"/>
            <a:ext cx="37641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Check-In Code:</a:t>
            </a:r>
            <a:endParaRPr sz="18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vision</a:t>
            </a:r>
            <a:endParaRPr sz="18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I">
  <p:cSld name="CUSTOM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1131800" y="1813100"/>
            <a:ext cx="6645900" cy="22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type="title"/>
          </p:nvPr>
        </p:nvSpPr>
        <p:spPr>
          <a:xfrm>
            <a:off x="1131800" y="980175"/>
            <a:ext cx="7410000" cy="679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b="1" sz="36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2" name="Google Shape;72;p11"/>
          <p:cNvSpPr/>
          <p:nvPr/>
        </p:nvSpPr>
        <p:spPr>
          <a:xfrm rot="8098816">
            <a:off x="6643949" y="22945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1"/>
          <p:cNvSpPr/>
          <p:nvPr/>
        </p:nvSpPr>
        <p:spPr>
          <a:xfrm rot="8098816">
            <a:off x="6092643" y="-31918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/>
          <p:nvPr/>
        </p:nvSpPr>
        <p:spPr>
          <a:xfrm rot="8098816">
            <a:off x="7741226" y="22945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1"/>
          <p:cNvSpPr/>
          <p:nvPr/>
        </p:nvSpPr>
        <p:spPr>
          <a:xfrm rot="8098816">
            <a:off x="8289866" y="-31918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1"/>
          <p:cNvSpPr/>
          <p:nvPr/>
        </p:nvSpPr>
        <p:spPr>
          <a:xfrm rot="8098816">
            <a:off x="8292516" y="77809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1"/>
          <p:cNvSpPr/>
          <p:nvPr/>
        </p:nvSpPr>
        <p:spPr>
          <a:xfrm rot="8098816">
            <a:off x="7191264" y="-31917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1"/>
          <p:cNvSpPr/>
          <p:nvPr/>
        </p:nvSpPr>
        <p:spPr>
          <a:xfrm rot="8098816">
            <a:off x="8838491" y="22944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II">
  <p:cSld name="CUSTOM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" type="body"/>
          </p:nvPr>
        </p:nvSpPr>
        <p:spPr>
          <a:xfrm>
            <a:off x="1131800" y="1813100"/>
            <a:ext cx="6645900" cy="22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type="title"/>
          </p:nvPr>
        </p:nvSpPr>
        <p:spPr>
          <a:xfrm>
            <a:off x="1131800" y="980175"/>
            <a:ext cx="74100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b="1" sz="3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2" name="Google Shape;82;p12"/>
          <p:cNvSpPr/>
          <p:nvPr/>
        </p:nvSpPr>
        <p:spPr>
          <a:xfrm rot="8098816">
            <a:off x="6092643" y="-31918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2"/>
          <p:cNvSpPr/>
          <p:nvPr/>
        </p:nvSpPr>
        <p:spPr>
          <a:xfrm rot="8098816">
            <a:off x="7741226" y="22945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2"/>
          <p:cNvSpPr/>
          <p:nvPr/>
        </p:nvSpPr>
        <p:spPr>
          <a:xfrm rot="8098816">
            <a:off x="8289866" y="-319185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2"/>
          <p:cNvSpPr/>
          <p:nvPr/>
        </p:nvSpPr>
        <p:spPr>
          <a:xfrm rot="8098816">
            <a:off x="7191264" y="-31917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2"/>
          <p:cNvSpPr/>
          <p:nvPr/>
        </p:nvSpPr>
        <p:spPr>
          <a:xfrm rot="8098816">
            <a:off x="8838491" y="229440"/>
            <a:ext cx="615819" cy="6158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eck-In Code">
  <p:cSld name="TITLE_1">
    <p:bg>
      <p:bgPr>
        <a:solidFill>
          <a:schemeClr val="dk2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/>
        </p:nvSpPr>
        <p:spPr>
          <a:xfrm>
            <a:off x="46350" y="1767000"/>
            <a:ext cx="9051300" cy="16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rgbClr val="62B0FF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b="1" sz="5200">
              <a:solidFill>
                <a:srgbClr val="62B0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Check-In</a:t>
            </a:r>
            <a:endParaRPr sz="20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acmucsd.com</a:t>
            </a:r>
            <a:endParaRPr sz="20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" name="Google Shape;30;p3"/>
          <p:cNvSpPr txBox="1"/>
          <p:nvPr>
            <p:ph type="ctrTitle"/>
          </p:nvPr>
        </p:nvSpPr>
        <p:spPr>
          <a:xfrm>
            <a:off x="311700" y="1691050"/>
            <a:ext cx="8520600" cy="9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b="1" sz="5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I">
  <p:cSld name="TITLE_1_1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idx="1" type="subTitle"/>
          </p:nvPr>
        </p:nvSpPr>
        <p:spPr>
          <a:xfrm>
            <a:off x="2352600" y="2555225"/>
            <a:ext cx="44388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 sz="2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type="ctrTitle"/>
          </p:nvPr>
        </p:nvSpPr>
        <p:spPr>
          <a:xfrm>
            <a:off x="311700" y="1691050"/>
            <a:ext cx="8520600" cy="9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b="1" sz="5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3081425" y="13739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/>
        </p:nvSpPr>
        <p:spPr>
          <a:xfrm>
            <a:off x="2631436" y="1327287"/>
            <a:ext cx="4500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  <a:endParaRPr b="1" sz="3000"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" name="Google Shape;37;p5"/>
          <p:cNvSpPr txBox="1"/>
          <p:nvPr/>
        </p:nvSpPr>
        <p:spPr>
          <a:xfrm>
            <a:off x="2702875" y="656744"/>
            <a:ext cx="34287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today’s agenda</a:t>
            </a:r>
            <a:endParaRPr b="1" sz="25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3081425" y="1620075"/>
            <a:ext cx="3727500" cy="2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3" type="subTitle"/>
          </p:nvPr>
        </p:nvSpPr>
        <p:spPr>
          <a:xfrm>
            <a:off x="3081425" y="21359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/>
        </p:nvSpPr>
        <p:spPr>
          <a:xfrm>
            <a:off x="2631436" y="2089287"/>
            <a:ext cx="4500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2</a:t>
            </a:r>
            <a:endParaRPr b="1" sz="3000"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1" name="Google Shape;41;p5"/>
          <p:cNvSpPr txBox="1"/>
          <p:nvPr>
            <p:ph idx="4" type="body"/>
          </p:nvPr>
        </p:nvSpPr>
        <p:spPr>
          <a:xfrm>
            <a:off x="3081425" y="2382075"/>
            <a:ext cx="3727500" cy="2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5" type="subTitle"/>
          </p:nvPr>
        </p:nvSpPr>
        <p:spPr>
          <a:xfrm>
            <a:off x="3081425" y="28979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/>
        </p:nvSpPr>
        <p:spPr>
          <a:xfrm>
            <a:off x="2631436" y="2851287"/>
            <a:ext cx="4500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3</a:t>
            </a:r>
            <a:endParaRPr b="1" sz="3000"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4" name="Google Shape;44;p5"/>
          <p:cNvSpPr txBox="1"/>
          <p:nvPr>
            <p:ph idx="6" type="body"/>
          </p:nvPr>
        </p:nvSpPr>
        <p:spPr>
          <a:xfrm>
            <a:off x="3081425" y="3144075"/>
            <a:ext cx="3727500" cy="2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7" type="subTitle"/>
          </p:nvPr>
        </p:nvSpPr>
        <p:spPr>
          <a:xfrm>
            <a:off x="3081425" y="36599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None/>
              <a:defRPr b="1" sz="16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/>
        </p:nvSpPr>
        <p:spPr>
          <a:xfrm>
            <a:off x="2631436" y="3613287"/>
            <a:ext cx="4500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4</a:t>
            </a:r>
            <a:endParaRPr b="1" sz="3000"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7" name="Google Shape;47;p5"/>
          <p:cNvSpPr txBox="1"/>
          <p:nvPr>
            <p:ph idx="8" type="body"/>
          </p:nvPr>
        </p:nvSpPr>
        <p:spPr>
          <a:xfrm>
            <a:off x="3081425" y="3906075"/>
            <a:ext cx="3727500" cy="2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s">
  <p:cSld name="SECTION_HEADER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/>
          <p:nvPr>
            <p:ph type="title"/>
          </p:nvPr>
        </p:nvSpPr>
        <p:spPr>
          <a:xfrm>
            <a:off x="2702875" y="656745"/>
            <a:ext cx="58548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1" type="subTitle"/>
          </p:nvPr>
        </p:nvSpPr>
        <p:spPr>
          <a:xfrm>
            <a:off x="2700425" y="13739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M Sans"/>
              <a:buNone/>
              <a:defRPr b="1" sz="1600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2" type="body"/>
          </p:nvPr>
        </p:nvSpPr>
        <p:spPr>
          <a:xfrm>
            <a:off x="2700425" y="1620075"/>
            <a:ext cx="3727500" cy="2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3" type="subTitle"/>
          </p:nvPr>
        </p:nvSpPr>
        <p:spPr>
          <a:xfrm>
            <a:off x="2700425" y="21359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M Sans"/>
              <a:buNone/>
              <a:defRPr b="1" sz="1600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3" name="Google Shape;53;p6"/>
          <p:cNvSpPr txBox="1"/>
          <p:nvPr>
            <p:ph idx="4" type="body"/>
          </p:nvPr>
        </p:nvSpPr>
        <p:spPr>
          <a:xfrm>
            <a:off x="2700425" y="2382075"/>
            <a:ext cx="3727500" cy="2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4" name="Google Shape;54;p6"/>
          <p:cNvSpPr txBox="1"/>
          <p:nvPr>
            <p:ph idx="5" type="subTitle"/>
          </p:nvPr>
        </p:nvSpPr>
        <p:spPr>
          <a:xfrm>
            <a:off x="2700425" y="28979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M Sans"/>
              <a:buNone/>
              <a:defRPr b="1" sz="1600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" name="Google Shape;55;p6"/>
          <p:cNvSpPr txBox="1"/>
          <p:nvPr>
            <p:ph idx="6" type="body"/>
          </p:nvPr>
        </p:nvSpPr>
        <p:spPr>
          <a:xfrm>
            <a:off x="2700425" y="3144075"/>
            <a:ext cx="3727500" cy="2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7" type="subTitle"/>
          </p:nvPr>
        </p:nvSpPr>
        <p:spPr>
          <a:xfrm>
            <a:off x="2700425" y="36599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M Sans"/>
              <a:buNone/>
              <a:defRPr b="1" sz="1600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8" type="body"/>
          </p:nvPr>
        </p:nvSpPr>
        <p:spPr>
          <a:xfrm>
            <a:off x="2700425" y="3906075"/>
            <a:ext cx="3727500" cy="2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I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II">
  <p:cSld name="BLANK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144875" y="4254425"/>
            <a:ext cx="8838300" cy="79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Snippet">
  <p:cSld name="CUSTOM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" type="body"/>
          </p:nvPr>
        </p:nvSpPr>
        <p:spPr>
          <a:xfrm>
            <a:off x="311700" y="915150"/>
            <a:ext cx="8368500" cy="33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Roboto Mono"/>
              <a:buChar char="●"/>
              <a:defRPr sz="12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○"/>
              <a:defRPr sz="12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■"/>
              <a:defRPr sz="12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●"/>
              <a:defRPr sz="12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○"/>
              <a:defRPr sz="12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■"/>
              <a:defRPr sz="12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●"/>
              <a:defRPr sz="12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○"/>
              <a:defRPr sz="12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 Mono"/>
              <a:buChar char="■"/>
              <a:defRPr sz="12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Snippet with callout">
  <p:cSld name="CUSTOM_3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idx="1" type="body"/>
          </p:nvPr>
        </p:nvSpPr>
        <p:spPr>
          <a:xfrm>
            <a:off x="311700" y="915150"/>
            <a:ext cx="5628600" cy="33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Roboto Mono"/>
              <a:buChar char="●"/>
              <a:defRPr sz="12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○"/>
              <a:defRPr sz="12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■"/>
              <a:defRPr sz="12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●"/>
              <a:defRPr sz="12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○"/>
              <a:defRPr sz="12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■"/>
              <a:defRPr sz="12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●"/>
              <a:defRPr sz="12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Roboto Mono"/>
              <a:buChar char="○"/>
              <a:defRPr sz="12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Roboto Mono"/>
              <a:buChar char="■"/>
              <a:defRPr sz="12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10"/>
          <p:cNvSpPr/>
          <p:nvPr/>
        </p:nvSpPr>
        <p:spPr>
          <a:xfrm>
            <a:off x="6025275" y="956800"/>
            <a:ext cx="2734200" cy="2186400"/>
          </a:xfrm>
          <a:prstGeom prst="roundRect">
            <a:avLst>
              <a:gd fmla="val 3148" name="adj"/>
            </a:avLst>
          </a:prstGeom>
          <a:solidFill>
            <a:schemeClr val="accent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 txBox="1"/>
          <p:nvPr>
            <p:ph idx="2" type="subTitle"/>
          </p:nvPr>
        </p:nvSpPr>
        <p:spPr>
          <a:xfrm>
            <a:off x="6253525" y="1198925"/>
            <a:ext cx="2309700" cy="17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None/>
              <a:defRPr b="1" sz="1400"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777253" y="91225"/>
            <a:ext cx="324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DM Sans"/>
              <a:buNone/>
              <a:defRPr b="1" sz="28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None/>
              <a:defRPr sz="2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DM Sans"/>
              <a:buChar char="●"/>
              <a:defRPr sz="18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M Sans"/>
              <a:buChar char="○"/>
              <a:defRPr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M Sans"/>
              <a:buChar char="■"/>
              <a:defRPr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M Sans"/>
              <a:buChar char="●"/>
              <a:defRPr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M Sans"/>
              <a:buChar char="○"/>
              <a:defRPr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M Sans"/>
              <a:buChar char="■"/>
              <a:defRPr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M Sans"/>
              <a:buChar char="●"/>
              <a:defRPr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M Sans"/>
              <a:buChar char="○"/>
              <a:defRPr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DM Sans"/>
              <a:buChar char="■"/>
              <a:defRPr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166525" y="4384475"/>
            <a:ext cx="612650" cy="61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/>
        </p:nvSpPr>
        <p:spPr>
          <a:xfrm>
            <a:off x="7356019" y="4343400"/>
            <a:ext cx="1445400" cy="6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ACM </a:t>
            </a:r>
            <a:r>
              <a:rPr lang="en" sz="20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AI</a:t>
            </a:r>
            <a:endParaRPr sz="20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acmurl.com/cv1-repo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cmurl.com/cv1-interactiv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>
            <p:ph type="ctrTitle"/>
          </p:nvPr>
        </p:nvSpPr>
        <p:spPr>
          <a:xfrm>
            <a:off x="311700" y="20045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Intro to CV: PyTorch and MLP   </a:t>
            </a:r>
            <a:endParaRPr sz="3900"/>
          </a:p>
        </p:txBody>
      </p:sp>
      <p:sp>
        <p:nvSpPr>
          <p:cNvPr id="92" name="Google Shape;92;p13"/>
          <p:cNvSpPr txBox="1"/>
          <p:nvPr>
            <p:ph idx="1" type="subTitle"/>
          </p:nvPr>
        </p:nvSpPr>
        <p:spPr>
          <a:xfrm>
            <a:off x="311700" y="26817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</a:t>
            </a:r>
            <a:r>
              <a:rPr lang="en"/>
              <a:t>Alan</a:t>
            </a:r>
            <a:r>
              <a:rPr lang="en"/>
              <a:t>, </a:t>
            </a:r>
            <a:r>
              <a:rPr lang="en"/>
              <a:t>Stephanie</a:t>
            </a:r>
            <a:r>
              <a:rPr lang="en"/>
              <a:t>, and Weiji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Basic Formulations: Regression vs Classification</a:t>
            </a:r>
            <a:endParaRPr sz="2400"/>
          </a:p>
        </p:txBody>
      </p:sp>
      <p:sp>
        <p:nvSpPr>
          <p:cNvPr id="158" name="Google Shape;158;p22"/>
          <p:cNvSpPr txBox="1"/>
          <p:nvPr>
            <p:ph idx="1" type="body"/>
          </p:nvPr>
        </p:nvSpPr>
        <p:spPr>
          <a:xfrm>
            <a:off x="311700" y="915150"/>
            <a:ext cx="4960500" cy="40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Machine Learning</a:t>
            </a:r>
            <a:endParaRPr b="1" sz="14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Using data to train a model to make predictions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Mathematically, this core process of predictive modeling is called function approximation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Approximating a mapping function (f) from input variables (x) to output variables (y)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The mapping function predicts the category/labels for a given observation.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The biggest difference between regression and classification is regression outputs a continuous variable while classification outputs a discrete variable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Regression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Ex. Predicting the price a house will set for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Predicts a continuous quantity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Classification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Ex. Email being classified as ‘spam’ or ‘not spam’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Predicts a discrete class label 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825" y="1251650"/>
            <a:ext cx="3727850" cy="225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ctrTitle"/>
          </p:nvPr>
        </p:nvSpPr>
        <p:spPr>
          <a:xfrm>
            <a:off x="6469487" y="2203275"/>
            <a:ext cx="11697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7</a:t>
            </a:r>
            <a:endParaRPr sz="3200"/>
          </a:p>
        </p:txBody>
      </p:sp>
      <p:cxnSp>
        <p:nvCxnSpPr>
          <p:cNvPr id="165" name="Google Shape;165;p23"/>
          <p:cNvCxnSpPr/>
          <p:nvPr/>
        </p:nvCxnSpPr>
        <p:spPr>
          <a:xfrm>
            <a:off x="3611400" y="2546775"/>
            <a:ext cx="28581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66" name="Google Shape;166;p23"/>
          <p:cNvSpPr txBox="1"/>
          <p:nvPr/>
        </p:nvSpPr>
        <p:spPr>
          <a:xfrm>
            <a:off x="4405375" y="2185175"/>
            <a:ext cx="116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ML Model</a:t>
            </a:r>
            <a:endParaRPr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67" name="Google Shape;1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800" y="1525538"/>
            <a:ext cx="2106573" cy="209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ctrTitle"/>
          </p:nvPr>
        </p:nvSpPr>
        <p:spPr>
          <a:xfrm>
            <a:off x="6469487" y="2203275"/>
            <a:ext cx="11697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7</a:t>
            </a:r>
            <a:endParaRPr sz="3200"/>
          </a:p>
        </p:txBody>
      </p:sp>
      <p:cxnSp>
        <p:nvCxnSpPr>
          <p:cNvPr id="173" name="Google Shape;173;p24"/>
          <p:cNvCxnSpPr/>
          <p:nvPr/>
        </p:nvCxnSpPr>
        <p:spPr>
          <a:xfrm>
            <a:off x="3611400" y="2546775"/>
            <a:ext cx="28581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74" name="Google Shape;174;p24"/>
          <p:cNvSpPr txBox="1"/>
          <p:nvPr/>
        </p:nvSpPr>
        <p:spPr>
          <a:xfrm>
            <a:off x="4405375" y="2185175"/>
            <a:ext cx="116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ML Model</a:t>
            </a:r>
            <a:endParaRPr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800" y="1525538"/>
            <a:ext cx="2106573" cy="209242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4"/>
          <p:cNvSpPr txBox="1"/>
          <p:nvPr/>
        </p:nvSpPr>
        <p:spPr>
          <a:xfrm>
            <a:off x="2034425" y="3645950"/>
            <a:ext cx="10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28x28</a:t>
            </a:r>
            <a:endParaRPr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7" name="Google Shape;177;p24"/>
          <p:cNvSpPr txBox="1"/>
          <p:nvPr/>
        </p:nvSpPr>
        <p:spPr>
          <a:xfrm>
            <a:off x="6211175" y="3617950"/>
            <a:ext cx="168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10 possible labels</a:t>
            </a:r>
            <a:endParaRPr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ctrTitle"/>
          </p:nvPr>
        </p:nvSpPr>
        <p:spPr>
          <a:xfrm>
            <a:off x="6469487" y="2203275"/>
            <a:ext cx="11697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7</a:t>
            </a:r>
            <a:endParaRPr sz="3200"/>
          </a:p>
        </p:txBody>
      </p:sp>
      <p:cxnSp>
        <p:nvCxnSpPr>
          <p:cNvPr id="183" name="Google Shape;183;p25"/>
          <p:cNvCxnSpPr/>
          <p:nvPr/>
        </p:nvCxnSpPr>
        <p:spPr>
          <a:xfrm>
            <a:off x="3611400" y="2546775"/>
            <a:ext cx="28581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84" name="Google Shape;184;p25"/>
          <p:cNvSpPr txBox="1"/>
          <p:nvPr/>
        </p:nvSpPr>
        <p:spPr>
          <a:xfrm>
            <a:off x="4405375" y="2185175"/>
            <a:ext cx="116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ML Model</a:t>
            </a:r>
            <a:endParaRPr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85" name="Google Shape;1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800" y="1525538"/>
            <a:ext cx="2106573" cy="209242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5"/>
          <p:cNvSpPr txBox="1"/>
          <p:nvPr/>
        </p:nvSpPr>
        <p:spPr>
          <a:xfrm>
            <a:off x="2034425" y="3645950"/>
            <a:ext cx="10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784 x 1</a:t>
            </a:r>
            <a:endParaRPr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7" name="Google Shape;187;p25"/>
          <p:cNvSpPr txBox="1"/>
          <p:nvPr/>
        </p:nvSpPr>
        <p:spPr>
          <a:xfrm>
            <a:off x="6211175" y="3617950"/>
            <a:ext cx="168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10 possible labels</a:t>
            </a:r>
            <a:endParaRPr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ctrTitle"/>
          </p:nvPr>
        </p:nvSpPr>
        <p:spPr>
          <a:xfrm>
            <a:off x="6469487" y="2203275"/>
            <a:ext cx="11697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7</a:t>
            </a:r>
            <a:endParaRPr sz="3200"/>
          </a:p>
        </p:txBody>
      </p:sp>
      <p:cxnSp>
        <p:nvCxnSpPr>
          <p:cNvPr id="193" name="Google Shape;193;p26"/>
          <p:cNvCxnSpPr/>
          <p:nvPr/>
        </p:nvCxnSpPr>
        <p:spPr>
          <a:xfrm>
            <a:off x="3611400" y="2546775"/>
            <a:ext cx="28581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194" name="Google Shape;1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800" y="1525538"/>
            <a:ext cx="2106573" cy="209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ctrTitle"/>
          </p:nvPr>
        </p:nvSpPr>
        <p:spPr>
          <a:xfrm>
            <a:off x="311700" y="1691050"/>
            <a:ext cx="8520600" cy="9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Intro to Pytorch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0" name="Google Shape;200;p27"/>
          <p:cNvSpPr txBox="1"/>
          <p:nvPr>
            <p:ph idx="1" type="subTitle"/>
          </p:nvPr>
        </p:nvSpPr>
        <p:spPr>
          <a:xfrm>
            <a:off x="791300" y="2555225"/>
            <a:ext cx="75912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Tensors, Gradients, Autograd, Linear Algebra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PyTorch - Tensors</a:t>
            </a:r>
            <a:endParaRPr/>
          </a:p>
        </p:txBody>
      </p:sp>
      <p:sp>
        <p:nvSpPr>
          <p:cNvPr id="206" name="Google Shape;206;p28"/>
          <p:cNvSpPr txBox="1"/>
          <p:nvPr>
            <p:ph idx="1" type="body"/>
          </p:nvPr>
        </p:nvSpPr>
        <p:spPr>
          <a:xfrm>
            <a:off x="311700" y="915150"/>
            <a:ext cx="5262900" cy="36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Tensors</a:t>
            </a:r>
            <a:endParaRPr b="1" sz="14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 data structure (equivalent to a multidimensional array i.e. matrix) to store numeric values.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Default data structure for neural networks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Tensor attributes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torch.dtype - species type of data in tensors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torch.device - specifies where tensor computations are performed, either CPU or GPU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torch.layout - species how tensors are stored in memory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Tensor Operations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There’s 100s of operations including arithmetic, linear algebra, matrix manipulation, etc.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Similar to NumPy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CPU v. GPU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Default, tensors are ran on the CPU. You can switch to GPU for faster processing (but it’s more taxing on the memory for larger tensors)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7" name="Google Shape;2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3825" y="2871925"/>
            <a:ext cx="3198025" cy="991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3825" y="1107100"/>
            <a:ext cx="2182750" cy="63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3825" y="1936925"/>
            <a:ext cx="2182750" cy="63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type="title"/>
          </p:nvPr>
        </p:nvSpPr>
        <p:spPr>
          <a:xfrm>
            <a:off x="311700" y="216425"/>
            <a:ext cx="860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Introduction to PyTorch - Gradients and Autograd</a:t>
            </a:r>
            <a:endParaRPr sz="2400"/>
          </a:p>
        </p:txBody>
      </p:sp>
      <p:sp>
        <p:nvSpPr>
          <p:cNvPr id="215" name="Google Shape;215;p29"/>
          <p:cNvSpPr txBox="1"/>
          <p:nvPr>
            <p:ph idx="1" type="body"/>
          </p:nvPr>
        </p:nvSpPr>
        <p:spPr>
          <a:xfrm>
            <a:off x="311700" y="915150"/>
            <a:ext cx="5497500" cy="3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Neural Network Training</a:t>
            </a:r>
            <a:endParaRPr b="1" sz="14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Composed of 5 essential steps: defining architecture, forward propagation, calculating loss, </a:t>
            </a:r>
            <a:r>
              <a:rPr b="1" lang="en" sz="1100">
                <a:solidFill>
                  <a:schemeClr val="dk1"/>
                </a:solidFill>
              </a:rPr>
              <a:t>backward propagation</a:t>
            </a:r>
            <a:r>
              <a:rPr lang="en" sz="1100">
                <a:solidFill>
                  <a:schemeClr val="dk1"/>
                </a:solidFill>
              </a:rPr>
              <a:t>, and updating weights using learning rate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Gradients and Autograd are essential to backward propagation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Gradients</a:t>
            </a:r>
            <a:endParaRPr b="1" sz="14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Used to find the derivatives of the function </a:t>
            </a:r>
            <a:endParaRPr sz="11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100">
                <a:solidFill>
                  <a:schemeClr val="dk1"/>
                </a:solidFill>
              </a:rPr>
              <a:t>Used to update the weight using a learning rate to reduce the loss and train the neural network.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Autograd</a:t>
            </a:r>
            <a:endParaRPr sz="14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torch.autograd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a differentiation engine (calculates derivatives, specifically vector-Jacobian product) that allows for the computation in backpropagation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Simple terms, it computes partial derivatives while applying the chain rule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00" y="1266775"/>
            <a:ext cx="3086101" cy="29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type="ctrTitle"/>
          </p:nvPr>
        </p:nvSpPr>
        <p:spPr>
          <a:xfrm>
            <a:off x="311700" y="1691050"/>
            <a:ext cx="8520600" cy="9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Neural Networks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Networks: Definition </a:t>
            </a:r>
            <a:endParaRPr/>
          </a:p>
        </p:txBody>
      </p:sp>
      <p:sp>
        <p:nvSpPr>
          <p:cNvPr id="227" name="Google Shape;227;p31"/>
          <p:cNvSpPr txBox="1"/>
          <p:nvPr/>
        </p:nvSpPr>
        <p:spPr>
          <a:xfrm>
            <a:off x="363900" y="988600"/>
            <a:ext cx="4719300" cy="28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Definition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"/>
              <a:buChar char="●"/>
            </a:pPr>
            <a:r>
              <a:rPr b="1"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Mimics the brain through a set of algorithms </a:t>
            </a:r>
            <a:endParaRPr b="1"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"/>
              <a:buChar char="●"/>
            </a:pPr>
            <a:r>
              <a:rPr b="1"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 neural network is comprised of 4 main components: inputs, weights, a bias, and output </a:t>
            </a:r>
            <a:endParaRPr b="1"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Char char="●"/>
            </a:pPr>
            <a:r>
              <a:rPr b="1"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Expressive nonlinear function approximators</a:t>
            </a:r>
            <a:endParaRPr b="1"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Char char="○"/>
            </a:pPr>
            <a:r>
              <a:rPr b="1"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Given an arbitrary number of “neurons”, neural networks can approximate any function</a:t>
            </a:r>
            <a:endParaRPr b="1"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"/>
              <a:buChar char="○"/>
            </a:pPr>
            <a:r>
              <a:rPr b="1"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Introduce nonlinearities through activation functions</a:t>
            </a:r>
            <a:endParaRPr b="1"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28" name="Google Shape;22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050" y="4162800"/>
            <a:ext cx="4260299" cy="78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9450" y="2323250"/>
            <a:ext cx="2956175" cy="208195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/>
          <p:cNvSpPr txBox="1"/>
          <p:nvPr/>
        </p:nvSpPr>
        <p:spPr>
          <a:xfrm>
            <a:off x="5431000" y="1458450"/>
            <a:ext cx="3093600" cy="16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"/>
              <a:buChar char="●"/>
            </a:pPr>
            <a:r>
              <a:rPr b="1"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Deep Learning: a subset of ML techniques based on m</a:t>
            </a:r>
            <a:r>
              <a:rPr b="1"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ultiple layers of neural networks form </a:t>
            </a:r>
            <a:endParaRPr b="1"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/>
          <p:nvPr/>
        </p:nvSpPr>
        <p:spPr>
          <a:xfrm>
            <a:off x="0" y="0"/>
            <a:ext cx="2000100" cy="5143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7143750" y="0"/>
            <a:ext cx="2000100" cy="5143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 txBox="1"/>
          <p:nvPr>
            <p:ph type="ctrTitle"/>
          </p:nvPr>
        </p:nvSpPr>
        <p:spPr>
          <a:xfrm>
            <a:off x="311700" y="859550"/>
            <a:ext cx="8520600" cy="12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How can we get computers to identify objects in images?</a:t>
            </a:r>
            <a:endParaRPr sz="3200"/>
          </a:p>
        </p:txBody>
      </p:sp>
      <p:pic>
        <p:nvPicPr>
          <p:cNvPr id="236" name="Google Shape;23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7975" y="2130650"/>
            <a:ext cx="2708050" cy="270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3"/>
          <p:cNvSpPr txBox="1"/>
          <p:nvPr>
            <p:ph type="ctrTitle"/>
          </p:nvPr>
        </p:nvSpPr>
        <p:spPr>
          <a:xfrm>
            <a:off x="311700" y="859550"/>
            <a:ext cx="8520600" cy="12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How can we get computers to identify objects in images?</a:t>
            </a:r>
            <a:endParaRPr sz="3200"/>
          </a:p>
        </p:txBody>
      </p:sp>
      <p:pic>
        <p:nvPicPr>
          <p:cNvPr id="242" name="Google Shape;24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850" y="2130650"/>
            <a:ext cx="4814310" cy="270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 txBox="1"/>
          <p:nvPr>
            <p:ph type="ctrTitle"/>
          </p:nvPr>
        </p:nvSpPr>
        <p:spPr>
          <a:xfrm>
            <a:off x="311700" y="249950"/>
            <a:ext cx="8520600" cy="12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Idea</a:t>
            </a:r>
            <a:endParaRPr sz="3200"/>
          </a:p>
        </p:txBody>
      </p:sp>
      <p:pic>
        <p:nvPicPr>
          <p:cNvPr id="248" name="Google Shape;2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975" y="967900"/>
            <a:ext cx="5898045" cy="331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Descent</a:t>
            </a:r>
            <a:endParaRPr/>
          </a:p>
        </p:txBody>
      </p:sp>
      <p:sp>
        <p:nvSpPr>
          <p:cNvPr id="254" name="Google Shape;254;p35"/>
          <p:cNvSpPr txBox="1"/>
          <p:nvPr>
            <p:ph idx="1" type="body"/>
          </p:nvPr>
        </p:nvSpPr>
        <p:spPr>
          <a:xfrm>
            <a:off x="311700" y="915150"/>
            <a:ext cx="8520600" cy="33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Model how wrong our neural network is as a differentiable function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Gradient - multidimensional idea of derivative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Direction of furthest increase: negative gradient is direction of furthest decrease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map out the loss as a function of our neural network</a:t>
            </a:r>
            <a:br>
              <a:rPr lang="en"/>
            </a:br>
            <a:r>
              <a:rPr lang="en"/>
              <a:t>weights, and adjust weights to decrease error, or “loss”</a:t>
            </a:r>
            <a:endParaRPr/>
          </a:p>
        </p:txBody>
      </p:sp>
      <p:pic>
        <p:nvPicPr>
          <p:cNvPr id="255" name="Google Shape;25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1470" y="1694050"/>
            <a:ext cx="2319575" cy="268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225" y="2480074"/>
            <a:ext cx="4049551" cy="227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6"/>
          <p:cNvSpPr txBox="1"/>
          <p:nvPr>
            <p:ph idx="1" type="body"/>
          </p:nvPr>
        </p:nvSpPr>
        <p:spPr>
          <a:xfrm>
            <a:off x="311700" y="862200"/>
            <a:ext cx="5951400" cy="4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We need a method of evaluating how correct/wrong a given answer is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We apply a softmax function to predict probabilities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 method of evaluating how well specific algorithms models the given data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Large loss function = predictions deviate too far from the results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Using optimization functions, loss functions learns to reduce the error in prediction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Categorical Cross Entropy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Measures the difference between 2 probability distributions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In our case, we have 2: the current neural network distribution and the correct one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Also differentiable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6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Loss Functions</a:t>
            </a:r>
            <a:endParaRPr sz="1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7"/>
          <p:cNvSpPr txBox="1"/>
          <p:nvPr>
            <p:ph idx="1" type="body"/>
          </p:nvPr>
        </p:nvSpPr>
        <p:spPr>
          <a:xfrm>
            <a:off x="311700" y="915150"/>
            <a:ext cx="5807700" cy="41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Why Neural Networks (Deep Learning) and not classic ML? </a:t>
            </a:r>
            <a:endParaRPr b="1" sz="14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Classic ML is more dependent on human intervention to manually determine a hierarchy of features (we need to label the dataset)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Requires structured data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Deep Learning w/neural networks don’t! You can input in an unstructured dataset and have it give you the set of features that distinguish each object (very useful for more complex cases)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Why Neural Networks for Computer Vision 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Traditionally,researchers had to train the computer to look for specific features in various images (top down approach).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With a neural network approach, the deep learning algorithms trains itself to analyze the features in the image (bottom up approach)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Thus, instead of having to tell the computer “what </a:t>
            </a:r>
            <a:r>
              <a:rPr b="1" lang="en" sz="1100">
                <a:solidFill>
                  <a:schemeClr val="dk1"/>
                </a:solidFill>
              </a:rPr>
              <a:t>should</a:t>
            </a:r>
            <a:r>
              <a:rPr lang="en" sz="1100">
                <a:solidFill>
                  <a:schemeClr val="dk1"/>
                </a:solidFill>
              </a:rPr>
              <a:t> be there,” neural networks allow the computer to identify “what’s there.”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68" name="Google Shape;268;p37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Networks: Computer Vision</a:t>
            </a:r>
            <a:endParaRPr/>
          </a:p>
        </p:txBody>
      </p:sp>
      <p:pic>
        <p:nvPicPr>
          <p:cNvPr id="269" name="Google Shape;26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9400" y="1519875"/>
            <a:ext cx="2872200" cy="240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 txBox="1"/>
          <p:nvPr>
            <p:ph type="ctrTitle"/>
          </p:nvPr>
        </p:nvSpPr>
        <p:spPr>
          <a:xfrm>
            <a:off x="311700" y="1936200"/>
            <a:ext cx="8520600" cy="12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Neural networks are not everything.</a:t>
            </a:r>
            <a:endParaRPr sz="3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9"/>
          <p:cNvSpPr txBox="1"/>
          <p:nvPr>
            <p:ph idx="1" type="body"/>
          </p:nvPr>
        </p:nvSpPr>
        <p:spPr>
          <a:xfrm>
            <a:off x="311700" y="862200"/>
            <a:ext cx="5951400" cy="4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Neural networks are very popular for recognition tasks in computer vision/all the rage right now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But they’re still lacking in other areas - many 3D computer vision tasks require a mix of classical and deep ML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Neural networks can be used as black boxes but they don’t substitute for intent in approaching a problem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When are neural networks good?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Essentially a nearest neighbors in the feature space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Good for dimension reduction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When euclidean distance represents semantic similarity</a:t>
            </a:r>
            <a:endParaRPr/>
          </a:p>
        </p:txBody>
      </p:sp>
      <p:sp>
        <p:nvSpPr>
          <p:cNvPr id="280" name="Google Shape;280;p39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Neural Networks - Intuitions</a:t>
            </a:r>
            <a:endParaRPr sz="1800"/>
          </a:p>
        </p:txBody>
      </p:sp>
      <p:pic>
        <p:nvPicPr>
          <p:cNvPr id="281" name="Google Shape;281;p39"/>
          <p:cNvPicPr preferRelativeResize="0"/>
          <p:nvPr/>
        </p:nvPicPr>
        <p:blipFill rotWithShape="1">
          <a:blip r:embed="rId3">
            <a:alphaModFix/>
          </a:blip>
          <a:srcRect b="0" l="0" r="49939" t="0"/>
          <a:stretch/>
        </p:blipFill>
        <p:spPr>
          <a:xfrm>
            <a:off x="6389600" y="181400"/>
            <a:ext cx="2243600" cy="2090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9"/>
          <p:cNvPicPr preferRelativeResize="0"/>
          <p:nvPr/>
        </p:nvPicPr>
        <p:blipFill rotWithShape="1">
          <a:blip r:embed="rId3">
            <a:alphaModFix/>
          </a:blip>
          <a:srcRect b="0" l="49984" r="0" t="0"/>
          <a:stretch/>
        </p:blipFill>
        <p:spPr>
          <a:xfrm>
            <a:off x="6389599" y="2271693"/>
            <a:ext cx="2243600" cy="2092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/>
          <p:nvPr>
            <p:ph idx="1" type="body"/>
          </p:nvPr>
        </p:nvSpPr>
        <p:spPr>
          <a:xfrm>
            <a:off x="311700" y="915150"/>
            <a:ext cx="4779000" cy="33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Definition</a:t>
            </a:r>
            <a:endParaRPr b="1" sz="14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 fully connected class of feedforward neural networks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Neural networks with at least three layers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These three layers are input layer, hidden layer, and output layer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Let’s learn how to make one!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Multilayer Perceptron</a:t>
            </a:r>
            <a:endParaRPr/>
          </a:p>
        </p:txBody>
      </p:sp>
      <p:pic>
        <p:nvPicPr>
          <p:cNvPr id="289" name="Google Shape;28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700" y="484325"/>
            <a:ext cx="3748500" cy="281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 and CNN: Brief Overview   </a:t>
            </a:r>
            <a:endParaRPr/>
          </a:p>
        </p:txBody>
      </p:sp>
      <p:pic>
        <p:nvPicPr>
          <p:cNvPr id="295" name="Google Shape;29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215599"/>
            <a:ext cx="7246349" cy="21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1"/>
          <p:cNvSpPr txBox="1"/>
          <p:nvPr/>
        </p:nvSpPr>
        <p:spPr>
          <a:xfrm>
            <a:off x="393325" y="877400"/>
            <a:ext cx="6981600" cy="1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Neural Network Architectures in Computer Vision</a:t>
            </a:r>
            <a:endParaRPr b="1"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"/>
              <a:buChar char="●"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Convolutional Neural Networks (foundation for modern CV). </a:t>
            </a:r>
            <a:endParaRPr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"/>
              <a:buChar char="●"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Gets an image, designates it some weightage based on different objects of the image, and then distinguishes from each other</a:t>
            </a:r>
            <a:endParaRPr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"/>
              <a:buChar char="●"/>
            </a:pPr>
            <a:r>
              <a:rPr b="1"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More on this in Workshop 2!</a:t>
            </a:r>
            <a:endParaRPr b="1"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idx="1" type="subTitle"/>
          </p:nvPr>
        </p:nvSpPr>
        <p:spPr>
          <a:xfrm>
            <a:off x="3081425" y="1487375"/>
            <a:ext cx="38067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Overview</a:t>
            </a:r>
            <a:br>
              <a:rPr lang="en" sz="1200">
                <a:solidFill>
                  <a:schemeClr val="dk1"/>
                </a:solidFill>
              </a:rPr>
            </a:br>
            <a:r>
              <a:rPr b="0" lang="en" sz="1200">
                <a:solidFill>
                  <a:schemeClr val="dk1"/>
                </a:solidFill>
              </a:rPr>
              <a:t>Computer Vision &amp; MNIST</a:t>
            </a:r>
            <a:endParaRPr b="0"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 txBox="1"/>
          <p:nvPr>
            <p:ph idx="3" type="subTitle"/>
          </p:nvPr>
        </p:nvSpPr>
        <p:spPr>
          <a:xfrm>
            <a:off x="3081425" y="2212125"/>
            <a:ext cx="5624700" cy="5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General (Supervised) Machine Learning Problems</a:t>
            </a:r>
            <a:br>
              <a:rPr lang="en"/>
            </a:br>
            <a:r>
              <a:rPr b="0" lang="en" sz="1100"/>
              <a:t>How do we formulate and approach a machine learning problem?</a:t>
            </a:r>
            <a:endParaRPr b="0" sz="1100"/>
          </a:p>
        </p:txBody>
      </p:sp>
      <p:sp>
        <p:nvSpPr>
          <p:cNvPr id="106" name="Google Shape;106;p15"/>
          <p:cNvSpPr txBox="1"/>
          <p:nvPr>
            <p:ph idx="5" type="subTitle"/>
          </p:nvPr>
        </p:nvSpPr>
        <p:spPr>
          <a:xfrm>
            <a:off x="3081425" y="29741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Introduction to PyTorch</a:t>
            </a:r>
            <a:br>
              <a:rPr lang="en">
                <a:solidFill>
                  <a:schemeClr val="dk1"/>
                </a:solidFill>
              </a:rPr>
            </a:br>
            <a:r>
              <a:rPr b="0" lang="en" sz="1100">
                <a:solidFill>
                  <a:schemeClr val="dk1"/>
                </a:solidFill>
              </a:rPr>
              <a:t>Tensors, Gradients, Autograd, Linear Algebra </a:t>
            </a:r>
            <a:br>
              <a:rPr lang="en"/>
            </a:br>
            <a:endParaRPr b="0" sz="1100"/>
          </a:p>
        </p:txBody>
      </p:sp>
      <p:sp>
        <p:nvSpPr>
          <p:cNvPr id="107" name="Google Shape;107;p15"/>
          <p:cNvSpPr txBox="1"/>
          <p:nvPr>
            <p:ph idx="7" type="subTitle"/>
          </p:nvPr>
        </p:nvSpPr>
        <p:spPr>
          <a:xfrm>
            <a:off x="3081425" y="3736125"/>
            <a:ext cx="38067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Multilayer Perceptron </a:t>
            </a:r>
            <a:br>
              <a:rPr lang="en"/>
            </a:br>
            <a:r>
              <a:rPr b="0" lang="en" sz="1100"/>
              <a:t>Applying what we’ve learned</a:t>
            </a:r>
            <a:br>
              <a:rPr lang="en"/>
            </a:br>
            <a:endParaRPr sz="12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 txBox="1"/>
          <p:nvPr>
            <p:ph idx="1" type="body"/>
          </p:nvPr>
        </p:nvSpPr>
        <p:spPr>
          <a:xfrm>
            <a:off x="1131800" y="1813100"/>
            <a:ext cx="6645900" cy="30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resources available in our GitHub repo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3"/>
              </a:rPr>
              <a:t>https://acmurl.com/cv1-repo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Main Notebook (solutions)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Interactive Notebook (questions)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Recording (when uploaded to YouTube)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Slides (pdf and pptx)</a:t>
            </a:r>
            <a:endParaRPr sz="1800"/>
          </a:p>
        </p:txBody>
      </p:sp>
      <p:sp>
        <p:nvSpPr>
          <p:cNvPr id="302" name="Google Shape;302;p42"/>
          <p:cNvSpPr txBox="1"/>
          <p:nvPr>
            <p:ph type="title"/>
          </p:nvPr>
        </p:nvSpPr>
        <p:spPr>
          <a:xfrm>
            <a:off x="1131800" y="980175"/>
            <a:ext cx="74100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3"/>
          <p:cNvSpPr txBox="1"/>
          <p:nvPr/>
        </p:nvSpPr>
        <p:spPr>
          <a:xfrm>
            <a:off x="-25" y="325800"/>
            <a:ext cx="9144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Thanks for attending!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Make sure to check in to get membership points</a:t>
            </a:r>
            <a:endParaRPr b="1" sz="1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08" name="Google Shape;30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9400" y="1567100"/>
            <a:ext cx="3105150" cy="31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1131800" y="1813100"/>
            <a:ext cx="6645900" cy="22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/>
              <a:t>Make a copy</a:t>
            </a:r>
            <a:br>
              <a:rPr i="1" lang="en"/>
            </a:br>
            <a:r>
              <a:rPr lang="en" u="sng">
                <a:solidFill>
                  <a:schemeClr val="hlink"/>
                </a:solidFill>
                <a:hlinkClick r:id="rId3"/>
              </a:rPr>
              <a:t>https://acmurl.com/cv1-interactive</a:t>
            </a:r>
            <a:endParaRPr/>
          </a:p>
        </p:txBody>
      </p:sp>
      <p:sp>
        <p:nvSpPr>
          <p:cNvPr id="113" name="Google Shape;113;p16"/>
          <p:cNvSpPr txBox="1"/>
          <p:nvPr>
            <p:ph type="title"/>
          </p:nvPr>
        </p:nvSpPr>
        <p:spPr>
          <a:xfrm>
            <a:off x="1131800" y="980175"/>
            <a:ext cx="74100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Notebook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ctrTitle"/>
          </p:nvPr>
        </p:nvSpPr>
        <p:spPr>
          <a:xfrm>
            <a:off x="311700" y="1691050"/>
            <a:ext cx="8520600" cy="9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Overview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" name="Google Shape;119;p17"/>
          <p:cNvSpPr txBox="1"/>
          <p:nvPr>
            <p:ph idx="1" type="subTitle"/>
          </p:nvPr>
        </p:nvSpPr>
        <p:spPr>
          <a:xfrm>
            <a:off x="791300" y="2555225"/>
            <a:ext cx="75912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Introduction to Computer Vision and MNIST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Computer Vision? </a:t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311700" y="915150"/>
            <a:ext cx="4452600" cy="36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Definition</a:t>
            </a:r>
            <a:r>
              <a:rPr b="1" lang="en">
                <a:solidFill>
                  <a:schemeClr val="dk1"/>
                </a:solidFill>
              </a:rPr>
              <a:t>:</a:t>
            </a:r>
            <a:endParaRPr b="1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Computer Vision is a field of AI that enables computers and systems to derive meaningful information from digital images, vidoes, and other visual inputs - and take actions or make recommendations based on that information.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Applications: </a:t>
            </a:r>
            <a:endParaRPr b="1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Autonomous Vehicles 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Facial Recognition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Medical Imaging 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Virtual Reality 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Security 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Robotics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4275" y="2231750"/>
            <a:ext cx="3737500" cy="2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4275" y="1062600"/>
            <a:ext cx="1435725" cy="98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7475" y="1062600"/>
            <a:ext cx="2100326" cy="9801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364225" y="4240600"/>
            <a:ext cx="42078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Today, we’re talking about the tools (PyTorch) needed for CV and building towards Neural Networks (the foundations of CV)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ctrTitle"/>
          </p:nvPr>
        </p:nvSpPr>
        <p:spPr>
          <a:xfrm>
            <a:off x="311700" y="1691050"/>
            <a:ext cx="8520600" cy="9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General ML Problems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5" name="Google Shape;135;p19"/>
          <p:cNvSpPr txBox="1"/>
          <p:nvPr>
            <p:ph idx="1" type="subTitle"/>
          </p:nvPr>
        </p:nvSpPr>
        <p:spPr>
          <a:xfrm>
            <a:off x="791300" y="2555225"/>
            <a:ext cx="75912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Formulating a (supervised) ML problem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Machine Learning Problems</a:t>
            </a:r>
            <a:endParaRPr/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311700" y="915150"/>
            <a:ext cx="8520600" cy="33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 general, ML can be applied to many different situations, and their formulations are broad and varied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From decision-making (such as in playing chess) to holding conversations (chatbots)</a:t>
            </a:r>
            <a:endParaRPr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150" y="1920400"/>
            <a:ext cx="2331200" cy="23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5550" y="1949960"/>
            <a:ext cx="4529049" cy="2272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ctrTitle"/>
          </p:nvPr>
        </p:nvSpPr>
        <p:spPr>
          <a:xfrm>
            <a:off x="311700" y="859550"/>
            <a:ext cx="8520600" cy="12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At the core it’s about designing a function mapping input to a desired output.</a:t>
            </a:r>
            <a:endParaRPr sz="3200"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100" y="2101300"/>
            <a:ext cx="2229125" cy="222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1275" y="2101300"/>
            <a:ext cx="2229125" cy="2229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21"/>
          <p:cNvCxnSpPr>
            <a:stCxn id="149" idx="3"/>
            <a:endCxn id="150" idx="1"/>
          </p:cNvCxnSpPr>
          <p:nvPr/>
        </p:nvCxnSpPr>
        <p:spPr>
          <a:xfrm>
            <a:off x="3193225" y="3215863"/>
            <a:ext cx="28581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2" name="Google Shape;152;p21"/>
          <p:cNvSpPr txBox="1"/>
          <p:nvPr/>
        </p:nvSpPr>
        <p:spPr>
          <a:xfrm>
            <a:off x="3987150" y="2854263"/>
            <a:ext cx="116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DM Sans"/>
                <a:ea typeface="DM Sans"/>
                <a:cs typeface="DM Sans"/>
                <a:sym typeface="DM Sans"/>
              </a:rPr>
              <a:t>ML Model</a:t>
            </a:r>
            <a:endParaRPr>
              <a:solidFill>
                <a:schemeClr val="accent5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000000"/>
      </a:lt1>
      <a:dk2>
        <a:srgbClr val="333333"/>
      </a:dk2>
      <a:lt2>
        <a:srgbClr val="DBDBDB"/>
      </a:lt2>
      <a:accent1>
        <a:srgbClr val="51C0C0"/>
      </a:accent1>
      <a:accent2>
        <a:srgbClr val="62B0FF"/>
      </a:accent2>
      <a:accent3>
        <a:srgbClr val="816DFF"/>
      </a:accent3>
      <a:accent4>
        <a:srgbClr val="E981A0"/>
      </a:accent4>
      <a:accent5>
        <a:srgbClr val="FF6F6F"/>
      </a:accent5>
      <a:accent6>
        <a:srgbClr val="F9A857"/>
      </a:accent6>
      <a:hlink>
        <a:srgbClr val="51C0C0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